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23"/>
  </p:notesMasterIdLst>
  <p:sldIdLst>
    <p:sldId id="256" r:id="rId2"/>
    <p:sldId id="257" r:id="rId3"/>
    <p:sldId id="280" r:id="rId4"/>
    <p:sldId id="304" r:id="rId5"/>
    <p:sldId id="283" r:id="rId6"/>
    <p:sldId id="284" r:id="rId7"/>
    <p:sldId id="287" r:id="rId8"/>
    <p:sldId id="286" r:id="rId9"/>
    <p:sldId id="288" r:id="rId10"/>
    <p:sldId id="289" r:id="rId11"/>
    <p:sldId id="291" r:id="rId12"/>
    <p:sldId id="290" r:id="rId13"/>
    <p:sldId id="292" r:id="rId14"/>
    <p:sldId id="293" r:id="rId15"/>
    <p:sldId id="294" r:id="rId16"/>
    <p:sldId id="295" r:id="rId17"/>
    <p:sldId id="297" r:id="rId18"/>
    <p:sldId id="301" r:id="rId19"/>
    <p:sldId id="302" r:id="rId20"/>
    <p:sldId id="305" r:id="rId21"/>
    <p:sldId id="275" r:id="rId22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24"/>
      <p:bold r:id="rId25"/>
      <p:italic r:id="rId26"/>
      <p:boldItalic r:id="rId27"/>
    </p:embeddedFont>
    <p:embeddedFont>
      <p:font typeface="Lato" panose="02010600030101010101" charset="0"/>
      <p:regular r:id="rId28"/>
      <p:bold r:id="rId29"/>
      <p:italic r:id="rId30"/>
      <p:boldItalic r:id="rId31"/>
    </p:embeddedFont>
    <p:embeddedFont>
      <p:font typeface="Raleway" panose="02010600030101010101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8a69df9cd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8a69df9cd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3658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8a69df9cd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8a69df9cd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4001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8a69df9cd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8a69df9cd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50000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8a69df9cd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8a69df9cd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627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8a69df9cd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8a69df9cd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45088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8a69df9cd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8a69df9cd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05869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8a69df9cd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8a69df9cd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97268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8a69df9cd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8a69df9cd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59160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8a69df9cd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8a69df9cd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2625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8a69df9cd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8a69df9cd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7998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8a69df9cd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8a69df9cd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8a69df9cd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8a69df9cd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6817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8a69df9cd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8a69df9cd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8a69df9cd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8a69df9cd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5191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8a69df9cd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8a69df9cd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679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8a69df9cd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8a69df9cd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7611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8a69df9cd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8a69df9cd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597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8a69df9cd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8a69df9cd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3319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8a69df9cd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8a69df9cd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9364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8a69df9cd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8a69df9cd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552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5" name="Google Shape;85;p13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0" name="Google Shape;90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4" name="Google Shape;94;p14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" name="Google Shape;95;p14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14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97;p14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5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2" name="Google Shape;102;p15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3" name="Google Shape;103;p15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5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15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_2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0" name="Google Shape;110;p16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1" name="Google Shape;111;p16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6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6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" name="Google Shape;114;p16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7" descr="shutterstock_429987889_edited.jpg"/>
          <p:cNvPicPr preferRelativeResize="0"/>
          <p:nvPr/>
        </p:nvPicPr>
        <p:blipFill/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" name="Google Shape;118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9" name="Google Shape;119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" name="Google Shape;121;p1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4" name="Google Shape;124;p17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5" name="Google Shape;125;p17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" name="Google Shape;126;p17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" name="Google Shape;127;p17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7650" y="6042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7650" y="15575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Georgia"/>
              <a:buChar char="●"/>
              <a:defRPr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9845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Georgia"/>
              <a:buChar char="○"/>
              <a:defRPr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29845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Georgia"/>
              <a:buChar char="■"/>
              <a:defRPr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29845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Georgia"/>
              <a:buChar char="●"/>
              <a:defRPr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29845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Georgia"/>
              <a:buChar char="○"/>
              <a:defRPr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29845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Georgia"/>
              <a:buChar char="■"/>
              <a:defRPr>
                <a:latin typeface="Georgia"/>
                <a:ea typeface="Georgia"/>
                <a:cs typeface="Georgia"/>
                <a:sym typeface="Georgia"/>
              </a:defRPr>
            </a:lvl6pPr>
            <a:lvl7pPr marL="3200400" lvl="6" indent="-29845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Georgia"/>
              <a:buChar char="●"/>
              <a:defRPr>
                <a:latin typeface="Georgia"/>
                <a:ea typeface="Georgia"/>
                <a:cs typeface="Georgia"/>
                <a:sym typeface="Georgia"/>
              </a:defRPr>
            </a:lvl7pPr>
            <a:lvl8pPr marL="3657600" lvl="7" indent="-29845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Georgia"/>
              <a:buChar char="○"/>
              <a:defRPr>
                <a:latin typeface="Georgia"/>
                <a:ea typeface="Georgia"/>
                <a:cs typeface="Georgia"/>
                <a:sym typeface="Georgia"/>
              </a:defRPr>
            </a:lvl8pPr>
            <a:lvl9pPr marL="4114800" lvl="8" indent="-29845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Georgia"/>
              <a:buChar char="■"/>
              <a:defRPr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ngxianna/ajps-dataset-analysis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shboard.wholetale.org/tale/view/5d406051cc895d0f74354993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80088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b="0" dirty="0">
                <a:latin typeface="+mj-lt"/>
              </a:rPr>
              <a:t>Analysis of Verified Replication Packages from the American Journal for Political Science</a:t>
            </a: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1"/>
          </p:nvPr>
        </p:nvSpPr>
        <p:spPr>
          <a:xfrm>
            <a:off x="3378656" y="2829874"/>
            <a:ext cx="4890900" cy="12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+mn-lt"/>
              </a:rPr>
              <a:t>Mentor: Craig Willis</a:t>
            </a:r>
          </a:p>
          <a:p>
            <a:pPr marL="0" indent="0" algn="r">
              <a:lnSpc>
                <a:spcPct val="150000"/>
              </a:lnSpc>
            </a:pPr>
            <a:r>
              <a:rPr lang="en-GB" b="1" dirty="0">
                <a:latin typeface="+mn-lt"/>
              </a:rPr>
              <a:t>Summer Intern: Jingxian Na</a:t>
            </a: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727650" y="6042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j-lt"/>
              </a:rPr>
              <a:t>Third Step: identify verified datasets</a:t>
            </a:r>
            <a:endParaRPr dirty="0">
              <a:latin typeface="+mj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C3BD358-8D45-4234-8FDD-FB36CD38A9C8}"/>
              </a:ext>
            </a:extLst>
          </p:cNvPr>
          <p:cNvSpPr txBox="1"/>
          <p:nvPr/>
        </p:nvSpPr>
        <p:spPr>
          <a:xfrm>
            <a:off x="734374" y="1351421"/>
            <a:ext cx="76095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most cases, verified datasets would have corresponding statement in its “Notes” in Metadata, like “This dataset underwent an independent verification process…”.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However, these statements always varies from dataset to dataset: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4E40E69-DEB0-4E37-925A-76B6C247C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96058"/>
            <a:ext cx="9144000" cy="236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10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727650" y="6042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j-lt"/>
              </a:rPr>
              <a:t>Third Step: identify verified datasets</a:t>
            </a:r>
            <a:endParaRPr dirty="0">
              <a:latin typeface="+mj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C3BD358-8D45-4234-8FDD-FB36CD38A9C8}"/>
              </a:ext>
            </a:extLst>
          </p:cNvPr>
          <p:cNvSpPr txBox="1"/>
          <p:nvPr/>
        </p:nvSpPr>
        <p:spPr>
          <a:xfrm>
            <a:off x="767237" y="1940200"/>
            <a:ext cx="760952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analyzing all kinds of unique notes, we found that “independent verification” is a proper phrase to pick out all verified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this phrase as judging condition, divided verified datasets and others into two </a:t>
            </a:r>
            <a:r>
              <a:rPr lang="en-US" dirty="0" err="1"/>
              <a:t>dataframes</a:t>
            </a:r>
            <a:r>
              <a:rPr lang="en-US" dirty="0"/>
              <a:t> for further analysis.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074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727650" y="6042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j-lt"/>
              </a:rPr>
              <a:t>Fourth Step: draft verification report</a:t>
            </a:r>
            <a:endParaRPr dirty="0">
              <a:latin typeface="+mj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8297083-9F2D-4B3D-8980-6BF3E62B2FB9}"/>
              </a:ext>
            </a:extLst>
          </p:cNvPr>
          <p:cNvSpPr txBox="1"/>
          <p:nvPr/>
        </p:nvSpPr>
        <p:spPr>
          <a:xfrm>
            <a:off x="840441" y="1512794"/>
            <a:ext cx="74631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first dataset I verified is </a:t>
            </a:r>
            <a:r>
              <a:rPr lang="en-US" dirty="0">
                <a:solidFill>
                  <a:srgbClr val="24292E"/>
                </a:solidFill>
                <a:highlight>
                  <a:schemeClr val="lt1"/>
                </a:highlight>
                <a:latin typeface="+mn-lt"/>
                <a:sym typeface="Georgia"/>
              </a:rPr>
              <a:t>“</a:t>
            </a:r>
            <a:r>
              <a:rPr lang="en-US" dirty="0">
                <a:solidFill>
                  <a:srgbClr val="24292E"/>
                </a:solidFill>
                <a:latin typeface="+mn-lt"/>
                <a:sym typeface="Georgia"/>
              </a:rPr>
              <a:t>Replication Data for: Campaign Contributions Facilitate Access to Congressional Officials: A Randomized Field Experiment</a:t>
            </a:r>
            <a:r>
              <a:rPr lang="en-US" dirty="0">
                <a:solidFill>
                  <a:srgbClr val="24292E"/>
                </a:solidFill>
                <a:highlight>
                  <a:schemeClr val="lt1"/>
                </a:highlight>
                <a:latin typeface="+mn-lt"/>
                <a:sym typeface="Georgia"/>
              </a:rPr>
              <a:t>”, it was published before March 2015 and has not gone through the </a:t>
            </a:r>
            <a:r>
              <a:rPr lang="en-US" dirty="0" err="1">
                <a:solidFill>
                  <a:srgbClr val="24292E"/>
                </a:solidFill>
                <a:highlight>
                  <a:schemeClr val="lt1"/>
                </a:highlight>
                <a:latin typeface="+mn-lt"/>
                <a:sym typeface="Georgia"/>
              </a:rPr>
              <a:t>Odum</a:t>
            </a:r>
            <a:r>
              <a:rPr lang="en-US" dirty="0">
                <a:solidFill>
                  <a:srgbClr val="24292E"/>
                </a:solidFill>
                <a:highlight>
                  <a:schemeClr val="lt1"/>
                </a:highlight>
                <a:latin typeface="+mn-lt"/>
                <a:sym typeface="Georgia"/>
              </a:rPr>
              <a:t> verification. There are two files contained in this dataset.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79C4E2-3C59-4171-A897-4FE3B4621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813" y="2480793"/>
            <a:ext cx="5251076" cy="24364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A586310-CFBC-4CA6-A354-B4390F56F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804" y="3068091"/>
            <a:ext cx="6199094" cy="20026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1704436-E81D-4BD5-BD13-A5ACB1BF89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012" y="2466901"/>
            <a:ext cx="5385547" cy="242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9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727650" y="6042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j-lt"/>
              </a:rPr>
              <a:t>Fourth Step: draft verification report</a:t>
            </a:r>
            <a:endParaRPr dirty="0">
              <a:latin typeface="+mj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8297083-9F2D-4B3D-8980-6BF3E62B2FB9}"/>
              </a:ext>
            </a:extLst>
          </p:cNvPr>
          <p:cNvSpPr txBox="1"/>
          <p:nvPr/>
        </p:nvSpPr>
        <p:spPr>
          <a:xfrm>
            <a:off x="840441" y="1512794"/>
            <a:ext cx="7463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a table and two figures in the corresponding article: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6F1B13C-2485-420A-83D1-4EA1D7267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3" y="2034853"/>
            <a:ext cx="5997388" cy="28248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B97A047-9FF4-4ABA-9196-47A19F903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691" y="1253939"/>
            <a:ext cx="3067049" cy="22526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3DC14B3-1966-4801-8C25-513A29B71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691" y="2571750"/>
            <a:ext cx="3169599" cy="244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42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727650" y="6042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j-lt"/>
              </a:rPr>
              <a:t>Fourth Step: draft verification report</a:t>
            </a:r>
            <a:endParaRPr dirty="0">
              <a:latin typeface="+mj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8297083-9F2D-4B3D-8980-6BF3E62B2FB9}"/>
              </a:ext>
            </a:extLst>
          </p:cNvPr>
          <p:cNvSpPr txBox="1"/>
          <p:nvPr/>
        </p:nvSpPr>
        <p:spPr>
          <a:xfrm>
            <a:off x="840441" y="1512794"/>
            <a:ext cx="7463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is the output of the R file in dataset: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093900-A335-492F-BCC4-6252C80C3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50" y="1869693"/>
            <a:ext cx="3105150" cy="5810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300BC77-CEF3-48AA-AC1E-28FC6F7D3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650" y="2550839"/>
            <a:ext cx="947949" cy="25470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58258E0-3C7F-46D3-8D9E-6C681B802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2612" y="2571750"/>
            <a:ext cx="1095375" cy="20097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9443987-A7D4-4DAA-AFDC-4D699F0A0A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885" y="1139424"/>
            <a:ext cx="2902838" cy="173824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9A1076E-E39C-4E77-997E-E90DE1B804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7893" y="2877671"/>
            <a:ext cx="3749769" cy="222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55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727650" y="6042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j-lt"/>
              </a:rPr>
              <a:t>Fourth Step: draft verification report</a:t>
            </a:r>
            <a:endParaRPr dirty="0">
              <a:latin typeface="+mj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8297083-9F2D-4B3D-8980-6BF3E62B2FB9}"/>
              </a:ext>
            </a:extLst>
          </p:cNvPr>
          <p:cNvSpPr txBox="1"/>
          <p:nvPr/>
        </p:nvSpPr>
        <p:spPr>
          <a:xfrm>
            <a:off x="840441" y="1385044"/>
            <a:ext cx="7463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for the verification report, these problems are all from AJPS data verification checklist: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7F9D42-901A-4A08-9F6E-3320FC34E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07" y="1788459"/>
            <a:ext cx="4241393" cy="31043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90E5B31-BAAA-4D3D-BD4C-E8148AA41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788" y="2128887"/>
            <a:ext cx="3966882" cy="285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771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727650" y="6042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j-lt"/>
              </a:rPr>
              <a:t>Fourth Step: draft verification report</a:t>
            </a:r>
            <a:endParaRPr dirty="0">
              <a:latin typeface="+mj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6FA4808-AF5A-4E70-927F-CD67CE44A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50" y="3014205"/>
            <a:ext cx="5791200" cy="20002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D2AC5EA-B7B9-4B04-8790-D80C044C8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236" y="1455179"/>
            <a:ext cx="3070412" cy="14888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F1990F4-E2BE-4F2D-B5DE-C225E18FA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1866" y="1386239"/>
            <a:ext cx="3427600" cy="184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6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727650" y="6042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j-lt"/>
              </a:rPr>
              <a:t>Fourth Step: draft verification report</a:t>
            </a:r>
            <a:endParaRPr dirty="0">
              <a:latin typeface="+mj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FB297AA-98A2-4C71-8CAE-BEAAF01BE75C}"/>
              </a:ext>
            </a:extLst>
          </p:cNvPr>
          <p:cNvSpPr txBox="1"/>
          <p:nvPr/>
        </p:nvSpPr>
        <p:spPr>
          <a:xfrm>
            <a:off x="840441" y="1479174"/>
            <a:ext cx="74631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second dataset I verified is </a:t>
            </a:r>
            <a:r>
              <a:rPr lang="en-US" dirty="0">
                <a:solidFill>
                  <a:srgbClr val="24292E"/>
                </a:solidFill>
                <a:highlight>
                  <a:schemeClr val="lt1"/>
                </a:highlight>
                <a:latin typeface="+mn-lt"/>
                <a:sym typeface="Georgia"/>
              </a:rPr>
              <a:t>“</a:t>
            </a:r>
            <a:r>
              <a:rPr lang="en-US" dirty="0">
                <a:solidFill>
                  <a:srgbClr val="24292E"/>
                </a:solidFill>
                <a:latin typeface="+mn-lt"/>
                <a:sym typeface="Georgia"/>
              </a:rPr>
              <a:t>Replication Data for: Voter Buying: Shaping the Electorate through Clientelism</a:t>
            </a:r>
            <a:r>
              <a:rPr lang="en-US" dirty="0">
                <a:solidFill>
                  <a:srgbClr val="24292E"/>
                </a:solidFill>
                <a:highlight>
                  <a:schemeClr val="lt1"/>
                </a:highlight>
                <a:latin typeface="+mn-lt"/>
                <a:sym typeface="Georgia"/>
              </a:rPr>
              <a:t>”, it was published after March 2015 and has already gone through the </a:t>
            </a:r>
            <a:r>
              <a:rPr lang="en-US" dirty="0" err="1">
                <a:solidFill>
                  <a:srgbClr val="24292E"/>
                </a:solidFill>
                <a:highlight>
                  <a:schemeClr val="lt1"/>
                </a:highlight>
                <a:latin typeface="+mn-lt"/>
                <a:sym typeface="Georgia"/>
              </a:rPr>
              <a:t>Odum</a:t>
            </a:r>
            <a:r>
              <a:rPr lang="en-US" dirty="0">
                <a:solidFill>
                  <a:srgbClr val="24292E"/>
                </a:solidFill>
                <a:highlight>
                  <a:schemeClr val="lt1"/>
                </a:highlight>
                <a:latin typeface="+mn-lt"/>
                <a:sym typeface="Georgia"/>
              </a:rPr>
              <a:t> verification. There are four files contained in this dataset.</a:t>
            </a:r>
            <a:endParaRPr 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C1AB1F2-DAA6-47A2-B13B-A9FB80E3A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16" y="2197040"/>
            <a:ext cx="5284694" cy="277850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5C3F738-F8C8-4DAF-BF9D-17E04B42A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5047" y="2217838"/>
            <a:ext cx="3085029" cy="283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30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727650" y="6042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j-lt"/>
              </a:rPr>
              <a:t>Fourth Step: draft verification report</a:t>
            </a:r>
            <a:endParaRPr dirty="0">
              <a:latin typeface="+mj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FB297AA-98A2-4C71-8CAE-BEAAF01BE75C}"/>
              </a:ext>
            </a:extLst>
          </p:cNvPr>
          <p:cNvSpPr txBox="1"/>
          <p:nvPr/>
        </p:nvSpPr>
        <p:spPr>
          <a:xfrm>
            <a:off x="840441" y="1479174"/>
            <a:ext cx="74631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seven graphs and three tables in the article, and almost all the R script outputs match with the analytic result in article, which is a huge improvement compared to the last dataset.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D9A98B4-38B3-497D-BEC6-670D167E2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46" y="2217838"/>
            <a:ext cx="3568637" cy="286422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5D37A88-1E62-4804-B7BA-7B6DD547E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217838"/>
            <a:ext cx="3350839" cy="285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421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CB6A4A0-88FE-49FE-BD85-CF5538247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3" y="1841031"/>
            <a:ext cx="5661212" cy="3080025"/>
          </a:xfrm>
          <a:prstGeom prst="rect">
            <a:avLst/>
          </a:prstGeom>
        </p:spPr>
      </p:pic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727650" y="6042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j-lt"/>
              </a:rPr>
              <a:t>Fourth Step: draft verification report</a:t>
            </a:r>
            <a:endParaRPr dirty="0">
              <a:latin typeface="+mj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E472BD-C2B7-489C-B801-C6D789DCC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539" y="1841031"/>
            <a:ext cx="4112559" cy="30438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D806447-4FE4-4A4C-95E6-6DDCB1EE23CA}"/>
              </a:ext>
            </a:extLst>
          </p:cNvPr>
          <p:cNvSpPr txBox="1"/>
          <p:nvPr/>
        </p:nvSpPr>
        <p:spPr>
          <a:xfrm>
            <a:off x="727650" y="1336339"/>
            <a:ext cx="480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However, there are still some minor problems:</a:t>
            </a:r>
          </a:p>
        </p:txBody>
      </p:sp>
    </p:spTree>
    <p:extLst>
      <p:ext uri="{BB962C8B-B14F-4D97-AF65-F5344CB8AC3E}">
        <p14:creationId xmlns:p14="http://schemas.microsoft.com/office/powerpoint/2010/main" val="49940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727650" y="6042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j-lt"/>
              </a:rPr>
              <a:t>INTRODUCTION</a:t>
            </a:r>
            <a:endParaRPr dirty="0">
              <a:latin typeface="+mj-lt"/>
            </a:endParaRPr>
          </a:p>
        </p:txBody>
      </p:sp>
      <p:sp>
        <p:nvSpPr>
          <p:cNvPr id="139" name="Google Shape;139;p19"/>
          <p:cNvSpPr txBox="1">
            <a:spLocks noGrp="1"/>
          </p:cNvSpPr>
          <p:nvPr>
            <p:ph type="body" idx="1"/>
          </p:nvPr>
        </p:nvSpPr>
        <p:spPr>
          <a:xfrm>
            <a:off x="277167" y="1154153"/>
            <a:ext cx="8254991" cy="10377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Georgia"/>
              <a:buChar char="●"/>
            </a:pPr>
            <a:r>
              <a:rPr lang="en-US" sz="1400" dirty="0">
                <a:solidFill>
                  <a:srgbClr val="24292E"/>
                </a:solidFill>
                <a:highlight>
                  <a:schemeClr val="lt1"/>
                </a:highlight>
                <a:latin typeface="+mn-lt"/>
                <a:ea typeface="Georgia"/>
                <a:cs typeface="Georgia"/>
                <a:sym typeface="Georgia"/>
              </a:rPr>
              <a:t>Since 2015, the American Journal for Political Science (AJPS) started to require researchers upload replication materials (code, data, and metadata) that’s necessary to reproduce the analytic results and cooperated with </a:t>
            </a:r>
            <a:r>
              <a:rPr lang="en-US" sz="1400" dirty="0" err="1">
                <a:solidFill>
                  <a:srgbClr val="24292E"/>
                </a:solidFill>
                <a:highlight>
                  <a:schemeClr val="lt1"/>
                </a:highlight>
                <a:latin typeface="+mn-lt"/>
                <a:ea typeface="Georgia"/>
                <a:cs typeface="Georgia"/>
                <a:sym typeface="Georgia"/>
              </a:rPr>
              <a:t>Odum</a:t>
            </a:r>
            <a:r>
              <a:rPr lang="en-US" sz="1400" dirty="0">
                <a:solidFill>
                  <a:srgbClr val="24292E"/>
                </a:solidFill>
                <a:highlight>
                  <a:schemeClr val="lt1"/>
                </a:highlight>
                <a:latin typeface="+mn-lt"/>
                <a:ea typeface="Georgia"/>
                <a:cs typeface="Georgia"/>
                <a:sym typeface="Georgia"/>
              </a:rPr>
              <a:t> institute on the verification process:</a:t>
            </a:r>
          </a:p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None/>
            </a:pPr>
            <a:endParaRPr lang="en-US" sz="1400" dirty="0">
              <a:solidFill>
                <a:srgbClr val="24292E"/>
              </a:solidFill>
              <a:highlight>
                <a:schemeClr val="lt1"/>
              </a:highlight>
              <a:latin typeface="+mn-lt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400" dirty="0">
              <a:solidFill>
                <a:srgbClr val="24292E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517963D-3CF9-4CE9-AD9B-5C0292CD5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689" y="2206599"/>
            <a:ext cx="5319946" cy="278348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727650" y="6042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j-lt"/>
              </a:rPr>
              <a:t>Wrap up</a:t>
            </a:r>
            <a:endParaRPr dirty="0">
              <a:latin typeface="+mj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D806447-4FE4-4A4C-95E6-6DDCB1EE23CA}"/>
              </a:ext>
            </a:extLst>
          </p:cNvPr>
          <p:cNvSpPr txBox="1"/>
          <p:nvPr/>
        </p:nvSpPr>
        <p:spPr>
          <a:xfrm>
            <a:off x="747822" y="1437198"/>
            <a:ext cx="7589354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Final Outputs</a:t>
            </a:r>
            <a:r>
              <a:rPr lang="en-US" sz="1600" dirty="0"/>
              <a:t>: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CSV file, 381 rows 24 columns, contains characteristic information of AJPS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</a:t>
            </a:r>
            <a:r>
              <a:rPr lang="en-US" dirty="0" err="1"/>
              <a:t>jupyter</a:t>
            </a:r>
            <a:r>
              <a:rPr lang="en-US" dirty="0"/>
              <a:t> notebook, showing histograms and plots, giving a whole view of AJPS </a:t>
            </a:r>
            <a:r>
              <a:rPr lang="en-US" dirty="0" err="1"/>
              <a:t>Dataverse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Git repo: </a:t>
            </a:r>
            <a:r>
              <a:rPr lang="en-US" dirty="0">
                <a:hlinkClick r:id="rId3"/>
              </a:rPr>
              <a:t>https://github.com/jingxianna/ajps-dataset-analysis</a:t>
            </a:r>
            <a:r>
              <a:rPr lang="en-US" dirty="0"/>
              <a:t>, containing these two files along with python script and some other outputs (like file extension list).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replication tales in Whole Tale.</a:t>
            </a:r>
          </a:p>
        </p:txBody>
      </p:sp>
    </p:spTree>
    <p:extLst>
      <p:ext uri="{BB962C8B-B14F-4D97-AF65-F5344CB8AC3E}">
        <p14:creationId xmlns:p14="http://schemas.microsoft.com/office/powerpoint/2010/main" val="150116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23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/>
              <a:t>THANK YOU!</a:t>
            </a:r>
            <a:endParaRPr sz="7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/>
              <a:t>Q &amp; A</a:t>
            </a:r>
            <a:endParaRPr sz="7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727650" y="6042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j-lt"/>
              </a:rPr>
              <a:t>INTRODUCTION</a:t>
            </a:r>
            <a:endParaRPr dirty="0">
              <a:latin typeface="+mj-lt"/>
            </a:endParaRPr>
          </a:p>
        </p:txBody>
      </p:sp>
      <p:sp>
        <p:nvSpPr>
          <p:cNvPr id="139" name="Google Shape;139;p19"/>
          <p:cNvSpPr txBox="1">
            <a:spLocks noGrp="1"/>
          </p:cNvSpPr>
          <p:nvPr>
            <p:ph type="body" idx="1"/>
          </p:nvPr>
        </p:nvSpPr>
        <p:spPr>
          <a:xfrm>
            <a:off x="263726" y="1335699"/>
            <a:ext cx="8369286" cy="721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Georgia"/>
              <a:buChar char="●"/>
            </a:pPr>
            <a:r>
              <a:rPr lang="en-US" sz="1400" dirty="0">
                <a:solidFill>
                  <a:srgbClr val="24292E"/>
                </a:solidFill>
                <a:highlight>
                  <a:schemeClr val="lt1"/>
                </a:highlight>
                <a:latin typeface="+mn-lt"/>
              </a:rPr>
              <a:t>Therefore, it should be more likely to successfully reproduce the analytic results from packages deposited after the implementation of this policy than from packages deposited before the policy.</a:t>
            </a:r>
            <a:endParaRPr sz="1400" dirty="0">
              <a:solidFill>
                <a:srgbClr val="24292E"/>
              </a:solidFill>
              <a:highlight>
                <a:schemeClr val="lt1"/>
              </a:highlight>
              <a:latin typeface="+mn-lt"/>
              <a:ea typeface="Georgia"/>
              <a:cs typeface="Georgia"/>
              <a:sym typeface="Georgia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dirty="0">
              <a:solidFill>
                <a:srgbClr val="24292E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sz="1400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400" dirty="0">
              <a:solidFill>
                <a:srgbClr val="24292E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7DBD6F8-FFB5-4ADA-A713-FFCA3C774915}"/>
              </a:ext>
            </a:extLst>
          </p:cNvPr>
          <p:cNvSpPr txBox="1"/>
          <p:nvPr/>
        </p:nvSpPr>
        <p:spPr>
          <a:xfrm>
            <a:off x="605118" y="2571750"/>
            <a:ext cx="7811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python to characterize datasets in AJPS </a:t>
            </a:r>
            <a:r>
              <a:rPr lang="en-US" dirty="0" err="1"/>
              <a:t>Dataverse</a:t>
            </a:r>
            <a:r>
              <a:rPr lang="en-US" dirty="0"/>
              <a:t>, including plot generation and identification of verified datasets.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tried to replicate two datasets that contains only R scripts. </a:t>
            </a:r>
          </a:p>
        </p:txBody>
      </p:sp>
    </p:spTree>
    <p:extLst>
      <p:ext uri="{BB962C8B-B14F-4D97-AF65-F5344CB8AC3E}">
        <p14:creationId xmlns:p14="http://schemas.microsoft.com/office/powerpoint/2010/main" val="3879153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727650" y="6042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j-lt"/>
              </a:rPr>
              <a:t>First Step: download and characterize</a:t>
            </a:r>
            <a:endParaRPr dirty="0">
              <a:latin typeface="+mj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7D5CE50-25B4-492B-8CB0-F10F4E9485B5}"/>
              </a:ext>
            </a:extLst>
          </p:cNvPr>
          <p:cNvSpPr txBox="1"/>
          <p:nvPr/>
        </p:nvSpPr>
        <p:spPr>
          <a:xfrm>
            <a:off x="753024" y="1378310"/>
            <a:ext cx="7670050" cy="3007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u="sng" dirty="0">
                <a:solidFill>
                  <a:srgbClr val="24292E"/>
                </a:solidFill>
                <a:highlight>
                  <a:schemeClr val="lt1"/>
                </a:highlight>
                <a:latin typeface="+mn-lt"/>
                <a:sym typeface="Georgia"/>
              </a:rPr>
              <a:t>Using Python to</a:t>
            </a:r>
            <a:r>
              <a:rPr lang="en-US" dirty="0">
                <a:solidFill>
                  <a:srgbClr val="24292E"/>
                </a:solidFill>
                <a:highlight>
                  <a:schemeClr val="lt1"/>
                </a:highlight>
                <a:latin typeface="+mn-lt"/>
                <a:sym typeface="Georgia"/>
              </a:rPr>
              <a:t>: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24292E"/>
              </a:solidFill>
              <a:highlight>
                <a:schemeClr val="lt1"/>
              </a:highlight>
              <a:latin typeface="+mn-lt"/>
              <a:sym typeface="Georgi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92E"/>
                </a:solidFill>
                <a:highlight>
                  <a:schemeClr val="lt1"/>
                </a:highlight>
                <a:latin typeface="+mn-lt"/>
                <a:sym typeface="Georgia"/>
              </a:rPr>
              <a:t>Get a list of </a:t>
            </a:r>
            <a:r>
              <a:rPr lang="en-US" dirty="0">
                <a:highlight>
                  <a:schemeClr val="lt1"/>
                </a:highlight>
              </a:rPr>
              <a:t>DOI of all existing datasets in AJPS </a:t>
            </a:r>
            <a:r>
              <a:rPr lang="en-US" dirty="0" err="1">
                <a:highlight>
                  <a:schemeClr val="lt1"/>
                </a:highlight>
              </a:rPr>
              <a:t>dataverse</a:t>
            </a:r>
            <a:r>
              <a:rPr lang="en-US" dirty="0">
                <a:highlight>
                  <a:schemeClr val="lt1"/>
                </a:highlight>
              </a:rPr>
              <a:t> through its search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highlight>
                <a:schemeClr val="lt1"/>
              </a:highlight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highlight>
                  <a:schemeClr val="lt1"/>
                </a:highlight>
              </a:rPr>
              <a:t>Get the metadata of all these datasets through OAI_ORE exporter using DOI list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highlight>
                <a:schemeClr val="lt1"/>
              </a:highlight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highlight>
                  <a:schemeClr val="lt1"/>
                </a:highlight>
              </a:rPr>
              <a:t>Do some analysis on the metadata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highlight>
                <a:schemeClr val="lt1"/>
              </a:highlight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24292E"/>
              </a:solidFill>
              <a:highlight>
                <a:schemeClr val="lt1"/>
              </a:highlight>
              <a:latin typeface="+mn-lt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293021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727650" y="6042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j-lt"/>
              </a:rPr>
              <a:t>First Step: download and characterize</a:t>
            </a:r>
            <a:endParaRPr dirty="0">
              <a:latin typeface="+mj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7D5CE50-25B4-492B-8CB0-F10F4E9485B5}"/>
              </a:ext>
            </a:extLst>
          </p:cNvPr>
          <p:cNvSpPr txBox="1"/>
          <p:nvPr/>
        </p:nvSpPr>
        <p:spPr>
          <a:xfrm>
            <a:off x="746300" y="1351414"/>
            <a:ext cx="7670050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4292E"/>
                </a:solidFill>
                <a:highlight>
                  <a:schemeClr val="lt1"/>
                </a:highlight>
                <a:latin typeface="+mn-lt"/>
                <a:sym typeface="Georgia"/>
              </a:rPr>
              <a:t>The title, publication date, number of files, total file size, if it contains a codebook, if it have gone through the </a:t>
            </a:r>
            <a:r>
              <a:rPr lang="en-US" dirty="0" err="1">
                <a:solidFill>
                  <a:srgbClr val="24292E"/>
                </a:solidFill>
                <a:highlight>
                  <a:schemeClr val="lt1"/>
                </a:highlight>
                <a:latin typeface="+mn-lt"/>
                <a:sym typeface="Georgia"/>
              </a:rPr>
              <a:t>Odum</a:t>
            </a:r>
            <a:r>
              <a:rPr lang="en-US" dirty="0">
                <a:solidFill>
                  <a:srgbClr val="24292E"/>
                </a:solidFill>
                <a:highlight>
                  <a:schemeClr val="lt1"/>
                </a:highlight>
                <a:latin typeface="+mn-lt"/>
                <a:sym typeface="Georgia"/>
              </a:rPr>
              <a:t> verification, and the number of script files in different coding language: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1C4D53-D44D-4E67-B318-992F9629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5568"/>
            <a:ext cx="9144000" cy="206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97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727650" y="6042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j-lt"/>
              </a:rPr>
              <a:t>Second Step: generate some plots</a:t>
            </a:r>
            <a:endParaRPr dirty="0">
              <a:latin typeface="+mj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7D5CE50-25B4-492B-8CB0-F10F4E9485B5}"/>
              </a:ext>
            </a:extLst>
          </p:cNvPr>
          <p:cNvSpPr txBox="1"/>
          <p:nvPr/>
        </p:nvSpPr>
        <p:spPr>
          <a:xfrm>
            <a:off x="746300" y="1351414"/>
            <a:ext cx="8249782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4292E"/>
                </a:solidFill>
                <a:highlight>
                  <a:schemeClr val="lt1"/>
                </a:highlight>
                <a:latin typeface="+mn-lt"/>
                <a:sym typeface="Georgia"/>
              </a:rPr>
              <a:t>Using the csv file I got from the first step, I drew some plots to get a whole view of the AJPS </a:t>
            </a:r>
            <a:r>
              <a:rPr lang="en-US" dirty="0" err="1">
                <a:solidFill>
                  <a:srgbClr val="24292E"/>
                </a:solidFill>
                <a:highlight>
                  <a:schemeClr val="lt1"/>
                </a:highlight>
                <a:latin typeface="+mn-lt"/>
                <a:sym typeface="Georgia"/>
              </a:rPr>
              <a:t>dataverse</a:t>
            </a:r>
            <a:r>
              <a:rPr lang="en-US" dirty="0">
                <a:solidFill>
                  <a:srgbClr val="24292E"/>
                </a:solidFill>
                <a:highlight>
                  <a:schemeClr val="lt1"/>
                </a:highlight>
                <a:latin typeface="+mn-lt"/>
                <a:sym typeface="Georgia"/>
              </a:rPr>
              <a:t>, notebook link: </a:t>
            </a:r>
            <a:r>
              <a:rPr lang="en-US" u="sng" dirty="0">
                <a:highlight>
                  <a:schemeClr val="lt1"/>
                </a:highlight>
                <a:hlinkClick r:id="rId3"/>
              </a:rPr>
              <a:t>https://dashboard.wholetale.org/tale/view/5d406051cc895d0f74354993</a:t>
            </a:r>
            <a:endParaRPr lang="en-US" dirty="0">
              <a:solidFill>
                <a:srgbClr val="24292E"/>
              </a:solidFill>
              <a:highlight>
                <a:schemeClr val="lt1"/>
              </a:highlight>
              <a:latin typeface="+mn-lt"/>
              <a:sym typeface="Georgi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57AFD66-51FA-44BF-A173-FFE7A34F2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340" y="2070304"/>
            <a:ext cx="4066131" cy="301940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C1C8701-1535-4741-A3BC-7EE364774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4183" y="2056856"/>
            <a:ext cx="3962968" cy="301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0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727650" y="6042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j-lt"/>
              </a:rPr>
              <a:t>Second Step: generate some plots</a:t>
            </a:r>
            <a:endParaRPr dirty="0">
              <a:latin typeface="+mj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7D5CE50-25B4-492B-8CB0-F10F4E9485B5}"/>
              </a:ext>
            </a:extLst>
          </p:cNvPr>
          <p:cNvSpPr txBox="1"/>
          <p:nvPr/>
        </p:nvSpPr>
        <p:spPr>
          <a:xfrm>
            <a:off x="746300" y="1351414"/>
            <a:ext cx="7670050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4292E"/>
                </a:solidFill>
                <a:highlight>
                  <a:schemeClr val="lt1"/>
                </a:highlight>
                <a:latin typeface="+mn-lt"/>
                <a:sym typeface="Georgia"/>
              </a:rPr>
              <a:t>Using the csv file I got from the first step, I drew some plots to get a whole view of the AJPS </a:t>
            </a:r>
            <a:r>
              <a:rPr lang="en-US" dirty="0" err="1">
                <a:solidFill>
                  <a:srgbClr val="24292E"/>
                </a:solidFill>
                <a:highlight>
                  <a:schemeClr val="lt1"/>
                </a:highlight>
                <a:latin typeface="+mn-lt"/>
                <a:sym typeface="Georgia"/>
              </a:rPr>
              <a:t>Dataverse</a:t>
            </a:r>
            <a:r>
              <a:rPr lang="en-US" dirty="0">
                <a:solidFill>
                  <a:srgbClr val="24292E"/>
                </a:solidFill>
                <a:highlight>
                  <a:schemeClr val="lt1"/>
                </a:highlight>
                <a:latin typeface="+mn-lt"/>
                <a:sym typeface="Georgia"/>
              </a:rPr>
              <a:t>: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8AD37D-BFC8-47F4-A4DD-7CAA70F18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81" y="2043408"/>
            <a:ext cx="3829723" cy="301940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A9C31F4-74C1-481F-86A3-C918F615A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813" y="1987630"/>
            <a:ext cx="4153521" cy="306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14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7D5CE50-25B4-492B-8CB0-F10F4E9485B5}"/>
              </a:ext>
            </a:extLst>
          </p:cNvPr>
          <p:cNvSpPr txBox="1"/>
          <p:nvPr/>
        </p:nvSpPr>
        <p:spPr>
          <a:xfrm>
            <a:off x="746300" y="1996870"/>
            <a:ext cx="7670050" cy="1668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92E"/>
                </a:solidFill>
                <a:highlight>
                  <a:schemeClr val="lt1"/>
                </a:highlight>
                <a:latin typeface="+mn-lt"/>
                <a:sym typeface="Georgia"/>
              </a:rPr>
              <a:t>Based on the histograms and plots I got from the second step, R and </a:t>
            </a:r>
            <a:r>
              <a:rPr lang="en-US" dirty="0" err="1">
                <a:solidFill>
                  <a:srgbClr val="24292E"/>
                </a:solidFill>
                <a:highlight>
                  <a:schemeClr val="lt1"/>
                </a:highlight>
                <a:latin typeface="+mn-lt"/>
                <a:sym typeface="Georgia"/>
              </a:rPr>
              <a:t>stata</a:t>
            </a:r>
            <a:r>
              <a:rPr lang="en-US" dirty="0">
                <a:solidFill>
                  <a:srgbClr val="24292E"/>
                </a:solidFill>
                <a:highlight>
                  <a:schemeClr val="lt1"/>
                </a:highlight>
                <a:latin typeface="+mn-lt"/>
                <a:sym typeface="Georgia"/>
              </a:rPr>
              <a:t> are the two most popular coding language in AJPS </a:t>
            </a:r>
            <a:r>
              <a:rPr lang="en-US" dirty="0" err="1">
                <a:solidFill>
                  <a:srgbClr val="24292E"/>
                </a:solidFill>
                <a:highlight>
                  <a:schemeClr val="lt1"/>
                </a:highlight>
                <a:latin typeface="+mn-lt"/>
                <a:sym typeface="Georgia"/>
              </a:rPr>
              <a:t>Dataverse</a:t>
            </a:r>
            <a:r>
              <a:rPr lang="en-US" dirty="0">
                <a:solidFill>
                  <a:srgbClr val="24292E"/>
                </a:solidFill>
                <a:highlight>
                  <a:schemeClr val="lt1"/>
                </a:highlight>
                <a:latin typeface="+mn-lt"/>
                <a:sym typeface="Georgia"/>
              </a:rPr>
              <a:t>.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24292E"/>
              </a:solidFill>
              <a:highlight>
                <a:schemeClr val="lt1"/>
              </a:highlight>
              <a:latin typeface="+mn-lt"/>
              <a:sym typeface="Georgi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92E"/>
                </a:solidFill>
                <a:highlight>
                  <a:schemeClr val="lt1"/>
                </a:highlight>
                <a:latin typeface="+mn-lt"/>
                <a:sym typeface="Georgia"/>
              </a:rPr>
              <a:t>As a result, I decided to compare the verification process of two datasets that contains only R files, one of them has gone through the </a:t>
            </a:r>
            <a:r>
              <a:rPr lang="en-US" dirty="0" err="1">
                <a:solidFill>
                  <a:srgbClr val="24292E"/>
                </a:solidFill>
                <a:highlight>
                  <a:schemeClr val="lt1"/>
                </a:highlight>
                <a:latin typeface="+mn-lt"/>
                <a:sym typeface="Georgia"/>
              </a:rPr>
              <a:t>Odum</a:t>
            </a:r>
            <a:r>
              <a:rPr lang="en-US" dirty="0">
                <a:solidFill>
                  <a:srgbClr val="24292E"/>
                </a:solidFill>
                <a:highlight>
                  <a:schemeClr val="lt1"/>
                </a:highlight>
                <a:latin typeface="+mn-lt"/>
                <a:sym typeface="Georgia"/>
              </a:rPr>
              <a:t> verification and the other has not.</a:t>
            </a:r>
          </a:p>
        </p:txBody>
      </p:sp>
      <p:sp>
        <p:nvSpPr>
          <p:cNvPr id="8" name="Google Shape;138;p19">
            <a:extLst>
              <a:ext uri="{FF2B5EF4-FFF2-40B4-BE49-F238E27FC236}">
                <a16:creationId xmlns:a16="http://schemas.microsoft.com/office/drawing/2014/main" id="{E93FC2EE-FBDA-4CB0-8CD2-F147124235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6042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j-lt"/>
              </a:rPr>
              <a:t>Second Step: generate some plots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5213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727650" y="6042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j-lt"/>
              </a:rPr>
              <a:t>Third Step: identify verified datasets</a:t>
            </a:r>
            <a:endParaRPr dirty="0">
              <a:latin typeface="+mj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C3BD358-8D45-4234-8FDD-FB36CD38A9C8}"/>
              </a:ext>
            </a:extLst>
          </p:cNvPr>
          <p:cNvSpPr txBox="1"/>
          <p:nvPr/>
        </p:nvSpPr>
        <p:spPr>
          <a:xfrm>
            <a:off x="734374" y="1465729"/>
            <a:ext cx="76095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mentioned above, the replication policy was adopted by AJPS on March 2015. However, there are also some datasets in AJPS </a:t>
            </a:r>
            <a:r>
              <a:rPr lang="en-US" dirty="0" err="1"/>
              <a:t>Dataverse</a:t>
            </a:r>
            <a:r>
              <a:rPr lang="en-US" dirty="0"/>
              <a:t> that was published later than that date and have not been checked by </a:t>
            </a:r>
            <a:r>
              <a:rPr lang="en-US" dirty="0" err="1"/>
              <a:t>Odum</a:t>
            </a:r>
            <a:r>
              <a:rPr lang="en-US" dirty="0"/>
              <a:t>: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4FBD6D2-C719-47FA-A875-2E416E67F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348" y="2184220"/>
            <a:ext cx="4630593" cy="293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32611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937</TotalTime>
  <Words>815</Words>
  <Application>Microsoft Office PowerPoint</Application>
  <PresentationFormat>全屏显示(16:9)</PresentationFormat>
  <Paragraphs>67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6" baseType="lpstr">
      <vt:lpstr>Lato</vt:lpstr>
      <vt:lpstr>Raleway</vt:lpstr>
      <vt:lpstr>Georgia</vt:lpstr>
      <vt:lpstr>Arial</vt:lpstr>
      <vt:lpstr>Streamline</vt:lpstr>
      <vt:lpstr>Analysis of Verified Replication Packages from the American Journal for Political Science</vt:lpstr>
      <vt:lpstr>INTRODUCTION</vt:lpstr>
      <vt:lpstr>INTRODUCTION</vt:lpstr>
      <vt:lpstr>First Step: download and characterize</vt:lpstr>
      <vt:lpstr>First Step: download and characterize</vt:lpstr>
      <vt:lpstr>Second Step: generate some plots</vt:lpstr>
      <vt:lpstr>Second Step: generate some plots</vt:lpstr>
      <vt:lpstr>Second Step: generate some plots</vt:lpstr>
      <vt:lpstr>Third Step: identify verified datasets</vt:lpstr>
      <vt:lpstr>Third Step: identify verified datasets</vt:lpstr>
      <vt:lpstr>Third Step: identify verified datasets</vt:lpstr>
      <vt:lpstr>Fourth Step: draft verification report</vt:lpstr>
      <vt:lpstr>Fourth Step: draft verification report</vt:lpstr>
      <vt:lpstr>Fourth Step: draft verification report</vt:lpstr>
      <vt:lpstr>Fourth Step: draft verification report</vt:lpstr>
      <vt:lpstr>Fourth Step: draft verification report</vt:lpstr>
      <vt:lpstr>Fourth Step: draft verification report</vt:lpstr>
      <vt:lpstr>Fourth Step: draft verification report</vt:lpstr>
      <vt:lpstr>Fourth Step: draft verification report</vt:lpstr>
      <vt:lpstr>Wrap up</vt:lpstr>
      <vt:lpstr>THANK YOU! 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Werewolves of Miller’s Hollow Game Simulation </dc:title>
  <cp:lastModifiedBy>Jingxian Na</cp:lastModifiedBy>
  <cp:revision>54</cp:revision>
  <dcterms:modified xsi:type="dcterms:W3CDTF">2019-07-30T17:13:44Z</dcterms:modified>
</cp:coreProperties>
</file>